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77778" autoAdjust="0"/>
  </p:normalViewPr>
  <p:slideViewPr>
    <p:cSldViewPr snapToGrid="0">
      <p:cViewPr varScale="1">
        <p:scale>
          <a:sx n="67" d="100"/>
          <a:sy n="67" d="100"/>
        </p:scale>
        <p:origin x="126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4D475A-3199-4C7A-8734-84CA095112E4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22F0BD-784B-454D-B18F-3E7642E00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271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http://whatis.techtarget.com/definition/</a:t>
            </a:r>
          </a:p>
          <a:p>
            <a:r>
              <a:rPr lang="en-US" dirty="0"/>
              <a:t>http://odino.org/on-monoliths-service-oriented-architectures-and-microservices/</a:t>
            </a:r>
          </a:p>
          <a:p>
            <a:endParaRPr lang="en-US" dirty="0"/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monolithic architecture means that your app is written as one cohesive unit of code whose components are designed to work together, sharing the same memory space and resources.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9904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docs.microsoft.com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</a:t>
            </a:r>
            <a:r>
              <a:rPr lang="en-US" dirty="0" err="1"/>
              <a:t>dotnet</a:t>
            </a:r>
            <a:r>
              <a:rPr lang="en-US" dirty="0"/>
              <a:t>/standard/</a:t>
            </a:r>
            <a:r>
              <a:rPr lang="en-US" dirty="0" err="1"/>
              <a:t>microservices</a:t>
            </a:r>
            <a:r>
              <a:rPr lang="en-US" dirty="0"/>
              <a:t>-architecture/architect-</a:t>
            </a:r>
            <a:r>
              <a:rPr lang="en-US" dirty="0" err="1"/>
              <a:t>microservice</a:t>
            </a:r>
            <a:r>
              <a:rPr lang="en-US" dirty="0"/>
              <a:t>-container-applications/asynchronous-message-based-communication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439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docs.microsoft.com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</a:t>
            </a:r>
            <a:r>
              <a:rPr lang="en-US" dirty="0" err="1"/>
              <a:t>dotnet</a:t>
            </a:r>
            <a:r>
              <a:rPr lang="en-US" dirty="0"/>
              <a:t>/standard/</a:t>
            </a:r>
            <a:r>
              <a:rPr lang="en-US" dirty="0" err="1"/>
              <a:t>microservices</a:t>
            </a:r>
            <a:r>
              <a:rPr lang="en-US" dirty="0"/>
              <a:t>-architecture/architect-</a:t>
            </a:r>
            <a:r>
              <a:rPr lang="en-US" dirty="0" err="1"/>
              <a:t>microservice</a:t>
            </a:r>
            <a:r>
              <a:rPr lang="en-US" dirty="0"/>
              <a:t>-container-applications/asynchronous-message-based-communication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1518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docs.microsoft.com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</a:t>
            </a:r>
            <a:r>
              <a:rPr lang="en-US" dirty="0" err="1"/>
              <a:t>dotnet</a:t>
            </a:r>
            <a:r>
              <a:rPr lang="en-US" dirty="0"/>
              <a:t>/standard/</a:t>
            </a:r>
            <a:r>
              <a:rPr lang="en-US" dirty="0" err="1"/>
              <a:t>microservices</a:t>
            </a:r>
            <a:r>
              <a:rPr lang="en-US" dirty="0"/>
              <a:t>-architecture/architect-</a:t>
            </a:r>
            <a:r>
              <a:rPr lang="en-US" dirty="0" err="1"/>
              <a:t>microservice</a:t>
            </a:r>
            <a:r>
              <a:rPr lang="en-US" dirty="0"/>
              <a:t>-container-applications/asynchronous-message-based-communication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5850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https://www.g2techgroup.com/horizontal-vs-vertical-scaling-which-is-right-for-your-app/</a:t>
            </a:r>
          </a:p>
          <a:p>
            <a:r>
              <a:rPr lang="en-US" dirty="0"/>
              <a:t>https://</a:t>
            </a:r>
            <a:r>
              <a:rPr lang="en-US" dirty="0" err="1"/>
              <a:t>blog.appdynamics.com</a:t>
            </a:r>
            <a:r>
              <a:rPr lang="en-US" dirty="0"/>
              <a:t>/product/scaling-application-efficiently-horizontal-vertical/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9700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https://www.g2techgroup.com/horizontal-vs-vertical-scaling-which-is-right-for-your-app/</a:t>
            </a:r>
          </a:p>
          <a:p>
            <a:r>
              <a:rPr lang="en-US" dirty="0"/>
              <a:t>https://</a:t>
            </a:r>
            <a:r>
              <a:rPr lang="en-US" dirty="0" err="1"/>
              <a:t>blog.appdynamics.com</a:t>
            </a:r>
            <a:r>
              <a:rPr lang="en-US" dirty="0"/>
              <a:t>/product/scaling-application-efficiently-horizontal-vertical/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3380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http://www.ehealthblueprint.com/en/documentation/chapter/characteristics-of-service-oriented-architecture-services</a:t>
            </a:r>
          </a:p>
          <a:p>
            <a:r>
              <a:rPr lang="en-US" dirty="0"/>
              <a:t>http://searchmicroservices.techtarget.com/definition/service-oriented-architecture-SOA</a:t>
            </a:r>
          </a:p>
          <a:p>
            <a:r>
              <a:rPr lang="en-US" dirty="0"/>
              <a:t>https://www.buzzle.com/articles/advantages-and-disadvantages-of-service-oriented-architecture-soa.html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313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Lesser reliability 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Bug in any module (e.g. memory leak) can potentially bring down the entire process.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9853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Microservices are small, independent services that work together. In other words, these services are small, highly decoupled and focus on doing a small task at a time.</a:t>
            </a:r>
          </a:p>
          <a:p>
            <a:b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9717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https://docs.microsoft.com/en-us/azure/service-fabric/service-fabric-overview-microservices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9799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https://thenewstack.io/synchronous-rest-turns-microservices-back-monoliths/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3142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https://www.tothepoint.company/blog/microservices-the-most-occurring-obstacles/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6651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docs.microsoft.com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</a:t>
            </a:r>
            <a:r>
              <a:rPr lang="en-US" dirty="0" err="1"/>
              <a:t>dotnet</a:t>
            </a:r>
            <a:r>
              <a:rPr lang="en-US" dirty="0"/>
              <a:t>/standard/</a:t>
            </a:r>
            <a:r>
              <a:rPr lang="en-US" dirty="0" err="1"/>
              <a:t>microservices</a:t>
            </a:r>
            <a:r>
              <a:rPr lang="en-US" dirty="0"/>
              <a:t>-architecture/architect-</a:t>
            </a:r>
            <a:r>
              <a:rPr lang="en-US" dirty="0" err="1"/>
              <a:t>microservice</a:t>
            </a:r>
            <a:r>
              <a:rPr lang="en-US" dirty="0"/>
              <a:t>-container-applications/communication-in-</a:t>
            </a:r>
            <a:r>
              <a:rPr lang="en-US" dirty="0" err="1"/>
              <a:t>microservice</a:t>
            </a:r>
            <a:r>
              <a:rPr lang="en-US" dirty="0"/>
              <a:t>-architecture</a:t>
            </a:r>
          </a:p>
          <a:p>
            <a:endParaRPr lang="en-US" dirty="0"/>
          </a:p>
          <a:p>
            <a:r>
              <a:rPr lang="en-US" dirty="0"/>
              <a:t>Example: REST</a:t>
            </a:r>
          </a:p>
          <a:p>
            <a:r>
              <a:rPr lang="en-US" dirty="0"/>
              <a:t>In case of delayed</a:t>
            </a:r>
            <a:r>
              <a:rPr lang="en-US" baseline="0" dirty="0"/>
              <a:t> response, asynchronous communication based on messaging patterns and messaging technologies is better and more suitable.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7617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docs.microsoft.com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</a:t>
            </a:r>
            <a:r>
              <a:rPr lang="en-US" dirty="0" err="1"/>
              <a:t>dotnet</a:t>
            </a:r>
            <a:r>
              <a:rPr lang="en-US" dirty="0"/>
              <a:t>/standard/</a:t>
            </a:r>
            <a:r>
              <a:rPr lang="en-US" dirty="0" err="1"/>
              <a:t>microservices</a:t>
            </a:r>
            <a:r>
              <a:rPr lang="en-US" dirty="0"/>
              <a:t>-architecture/architect-</a:t>
            </a:r>
            <a:r>
              <a:rPr lang="en-US" dirty="0" err="1"/>
              <a:t>microservice</a:t>
            </a:r>
            <a:r>
              <a:rPr lang="en-US" dirty="0"/>
              <a:t>-container-applications/communication-in-</a:t>
            </a:r>
            <a:r>
              <a:rPr lang="en-US" dirty="0" err="1"/>
              <a:t>microservice</a:t>
            </a:r>
            <a:r>
              <a:rPr lang="en-US" dirty="0"/>
              <a:t>-architecture</a:t>
            </a:r>
          </a:p>
          <a:p>
            <a:endParaRPr lang="en-US" dirty="0"/>
          </a:p>
          <a:p>
            <a:r>
              <a:rPr lang="en-US" dirty="0"/>
              <a:t>Example: A service communicates a change in the score</a:t>
            </a:r>
            <a:r>
              <a:rPr lang="en-US" baseline="0" dirty="0"/>
              <a:t> of a sports game to many client web apps simultaneously.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553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BC11B-3FE7-4FB0-85FF-5A6BA5B43D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E74CFB-3323-4863-A7FB-A3F4CC0B81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880DD-294B-4F42-82A2-1F5DDB003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84B69-E2A6-430C-A214-C6BEB6BA7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7357B6-B41A-4FC2-AE22-FCDCCA8A9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436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1F3A9-A4CB-48C2-A030-36FA33571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8F8F00-2870-4458-8004-F2E8FD5E50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B370AE-1791-4C95-A207-A5404DABF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0A45A-1FE7-4324-942E-FF3B0A8E4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7F442-EB0C-4D66-84F6-3FE0291DD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30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0723F4-E98C-4211-9882-1F317FFDF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E0CA08-F958-4FC4-900E-21171FE1E4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FF0528-578C-46D8-8622-4802C8920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75197F-D483-47D6-8067-7AABFFF73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8A164-D84B-49F2-831F-2E12BC3B3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450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9578E-0EF5-4C3E-B06A-E58676CBA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AE6D2-6F8E-4C5D-835C-54EE50EF69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233B9A-EE78-499E-9981-1E7BA8568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4D33A3-0005-48BE-87AD-AE26316E2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22579D-D058-497A-A3D0-6A8A41A56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397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F6B0C-00EA-44C4-BEBD-C0C528EE0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46A217-EEA6-4AF7-8E10-CABB8D7C6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9B4B6C-F32C-426F-B0B6-63589C999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3DED3B-A021-4E1B-A13C-275F2846E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BA606B-1ECB-4525-B37E-1961C9498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321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201F9-F2DD-4E28-ADD1-31F709407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8B04F-D972-49CA-B680-5082B4CA8A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635F9E-EA47-4787-938E-8DDCC3F0CF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715C24-B1BA-4EB9-AE96-06C30FA27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927F2F-DA62-426E-922B-84694D3FA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569E83-E028-499F-B345-56EA63BF4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1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95897-58FB-48F7-865E-2226496F2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8857CD-E236-46FC-8454-3CC4921281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28BD09-AB0C-43A2-B0F8-C7CA6A464C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0D9A08-05EF-4566-B82D-6BEFBE43A1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A5CB68-3698-4DDC-B038-BA9696BD9F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936A31-830E-4DDB-BA6E-F9AB59B90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AFE790-280B-4C94-9DDE-254DB0EBC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497843-0DAF-4F6A-9C86-C0C32329C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406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56C58-1375-4921-A8FF-1DA197CE8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1A489D-4D60-4BF7-89A8-358F0D3CF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F41D8E-E689-44BE-970A-3F6DC7DAC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F9475-2D70-405D-BCBC-BB9172AC5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588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5D7AE9-5154-4CD1-896E-52E09F534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4AD30F-041E-4F34-84A5-2EAE4EB98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CE9301-6B6B-4E2E-943C-308503B8D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46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8BDB3-CB93-4107-824E-F065F627D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85540-A752-4008-95A1-2C5540D5CD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935697-952A-4B0C-BDD7-E40463F4D1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629BC9-B67B-4BCF-91DD-C58E62EED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3558F6-151E-4E5D-BA7A-3D39C90FA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F656FC-E8A9-436E-869A-966240C18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169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FFB04-DEA7-4108-A491-C17ADF460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627D30-C0B5-475A-A20D-E83954EFC9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CC8D7D-A4D4-443D-9C56-84AE28A095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4AAE2-C251-480A-B197-1F9DB32B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DA7FB-164D-4FFE-AC47-C6EB3FA87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E34C36-6E51-449C-ADB7-653E53410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606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A52990-E0A5-484A-93B1-2EE902EA4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3B013F-BEF1-48DC-B5B6-AADD3471D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9F2DFB-3802-44AF-B9C3-4DA2734CCB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12A395-59A8-454C-94BA-CC34249170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CF2B1-5BAF-4E01-93F7-18488E64E6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954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AD0D0-7293-40A1-BEC2-3495B1E2A6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MICROSERVICES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E3D6C2-6F9E-4BAD-BC9E-3C7CB46C9E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750" y="4276408"/>
            <a:ext cx="9144000" cy="1655762"/>
          </a:xfrm>
        </p:spPr>
        <p:txBody>
          <a:bodyPr/>
          <a:lstStyle/>
          <a:p>
            <a:pPr algn="l"/>
            <a:r>
              <a:rPr lang="en-US" dirty="0" err="1"/>
              <a:t>Vishrut</a:t>
            </a:r>
            <a:r>
              <a:rPr lang="en-US" dirty="0"/>
              <a:t> Sharma</a:t>
            </a:r>
          </a:p>
          <a:p>
            <a:pPr algn="l"/>
            <a:r>
              <a:rPr lang="en-US" dirty="0"/>
              <a:t>Vu Le</a:t>
            </a:r>
          </a:p>
          <a:p>
            <a:pPr algn="l"/>
            <a:r>
              <a:rPr lang="en-US" dirty="0"/>
              <a:t>Ajay Pal Singh</a:t>
            </a:r>
          </a:p>
        </p:txBody>
      </p:sp>
    </p:spTree>
    <p:extLst>
      <p:ext uri="{BB962C8B-B14F-4D97-AF65-F5344CB8AC3E}">
        <p14:creationId xmlns:p14="http://schemas.microsoft.com/office/powerpoint/2010/main" val="893106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Request/response communication with HTTP and REST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client sends a request to a service. The service processes the request and sends back a response</a:t>
            </a:r>
          </a:p>
          <a:p>
            <a:r>
              <a:rPr lang="en-US" dirty="0"/>
              <a:t>Based on HTTP protocol</a:t>
            </a:r>
          </a:p>
          <a:p>
            <a:r>
              <a:rPr lang="en-US" dirty="0"/>
              <a:t>Well-suited for querying data for a real-time user interface</a:t>
            </a:r>
          </a:p>
          <a:p>
            <a:r>
              <a:rPr lang="en-US" dirty="0"/>
              <a:t>Client typically assumes the response will come in a very short time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1334" y="4406744"/>
            <a:ext cx="7603066" cy="2040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446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Push and real-time communication based on HTTP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Server pushes content and data to multiple clients as data is available</a:t>
            </a:r>
          </a:p>
          <a:p>
            <a:r>
              <a:rPr lang="en-US" dirty="0"/>
              <a:t>Server does not wait for client’s request</a:t>
            </a:r>
          </a:p>
          <a:p>
            <a:r>
              <a:rPr lang="en-US" dirty="0"/>
              <a:t>Usually handled by a protocol such as </a:t>
            </a:r>
            <a:r>
              <a:rPr lang="en-US" dirty="0" err="1"/>
              <a:t>WebSockets</a:t>
            </a:r>
            <a:endParaRPr lang="en-US" dirty="0"/>
          </a:p>
          <a:p>
            <a:r>
              <a:rPr lang="en-US" dirty="0"/>
              <a:t>Client apps show the changes immediately due to real-time communication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6400" y="3867882"/>
            <a:ext cx="6654800" cy="2596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942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receiver message-based 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</a:t>
            </a:r>
            <a:r>
              <a:rPr lang="en-US" dirty="0" err="1"/>
              <a:t>microservice</a:t>
            </a:r>
            <a:r>
              <a:rPr lang="en-US" dirty="0"/>
              <a:t> sends a message to exactly one </a:t>
            </a:r>
            <a:r>
              <a:rPr lang="en-US" dirty="0" err="1"/>
              <a:t>microservice</a:t>
            </a:r>
            <a:endParaRPr lang="en-US" dirty="0"/>
          </a:p>
          <a:p>
            <a:r>
              <a:rPr lang="en-US" dirty="0"/>
              <a:t>The message is processed only once</a:t>
            </a:r>
          </a:p>
          <a:p>
            <a:r>
              <a:rPr lang="en-US" dirty="0"/>
              <a:t>Well suited for sending asynchronous commands from one </a:t>
            </a:r>
            <a:r>
              <a:rPr lang="en-US" dirty="0" err="1"/>
              <a:t>microservice</a:t>
            </a:r>
            <a:r>
              <a:rPr lang="en-US" dirty="0"/>
              <a:t> to another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9067" y="3243433"/>
            <a:ext cx="6705600" cy="361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267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receivers message-based 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Sender </a:t>
            </a:r>
            <a:r>
              <a:rPr lang="en-US" dirty="0" err="1"/>
              <a:t>microservice</a:t>
            </a:r>
            <a:r>
              <a:rPr lang="en-US" dirty="0"/>
              <a:t> can send messages to multiple </a:t>
            </a:r>
            <a:r>
              <a:rPr lang="en-US" dirty="0" err="1"/>
              <a:t>microservices</a:t>
            </a:r>
            <a:endParaRPr lang="en-US" dirty="0"/>
          </a:p>
          <a:p>
            <a:r>
              <a:rPr lang="en-US" dirty="0" err="1"/>
              <a:t>Microservices</a:t>
            </a:r>
            <a:r>
              <a:rPr lang="en-US" dirty="0"/>
              <a:t> or applications can subscribe to one service. When the service publishes a message, all the subscribers will receive it (publish/subscribe mechanism)</a:t>
            </a:r>
          </a:p>
          <a:p>
            <a:r>
              <a:rPr lang="en-US" dirty="0"/>
              <a:t>Flexible to add more subscribers to a service in the future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1230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event-driven 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microservice</a:t>
            </a:r>
            <a:r>
              <a:rPr lang="en-US" dirty="0"/>
              <a:t> publishes an event to other </a:t>
            </a:r>
            <a:r>
              <a:rPr lang="en-US" dirty="0" err="1"/>
              <a:t>microservices</a:t>
            </a:r>
            <a:r>
              <a:rPr lang="en-US" dirty="0"/>
              <a:t> when something has changed or happened</a:t>
            </a:r>
          </a:p>
          <a:p>
            <a:r>
              <a:rPr lang="en-US" dirty="0"/>
              <a:t>A </a:t>
            </a:r>
            <a:r>
              <a:rPr lang="en-US" dirty="0" err="1"/>
              <a:t>microservice</a:t>
            </a:r>
            <a:r>
              <a:rPr lang="en-US" dirty="0"/>
              <a:t> that receives an event can subsequently publish another event to another </a:t>
            </a:r>
            <a:r>
              <a:rPr lang="en-US" dirty="0" err="1"/>
              <a:t>microservice</a:t>
            </a:r>
            <a:endParaRPr lang="en-US" dirty="0"/>
          </a:p>
          <a:p>
            <a:r>
              <a:rPr lang="en-US" dirty="0"/>
              <a:t>An event bus is a channel/interface for services to subscribe/ unsubscribe to events, and to publish events</a:t>
            </a:r>
          </a:p>
          <a:p>
            <a:r>
              <a:rPr lang="en-US" dirty="0"/>
              <a:t>This communication model helps achieve eventual consistency among </a:t>
            </a:r>
            <a:r>
              <a:rPr lang="en-US" dirty="0" err="1"/>
              <a:t>microservices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284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techniques for </a:t>
            </a:r>
            <a:r>
              <a:rPr lang="en-US" dirty="0" err="1"/>
              <a:t>microservices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Vertical scaling: adding more computing resources to existing machines</a:t>
            </a:r>
          </a:p>
          <a:p>
            <a:r>
              <a:rPr lang="en-US" dirty="0"/>
              <a:t>Horizontal scaling: adding more machines to your system</a:t>
            </a:r>
          </a:p>
          <a:p>
            <a:r>
              <a:rPr lang="en-US" dirty="0"/>
              <a:t>Each </a:t>
            </a:r>
            <a:r>
              <a:rPr lang="en-US" dirty="0" err="1"/>
              <a:t>microservice</a:t>
            </a:r>
            <a:r>
              <a:rPr lang="en-US" dirty="0"/>
              <a:t> can use a different way to scale itself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1054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Vertical scaling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s-IS" dirty="0"/>
              <a:t>Easy to scale by upgrading existing machines</a:t>
            </a:r>
            <a:endParaRPr lang="en-US" dirty="0"/>
          </a:p>
          <a:p>
            <a:r>
              <a:rPr lang="en-US" dirty="0"/>
              <a:t>Adding more processing cores, more memory, faster disks, </a:t>
            </a:r>
            <a:r>
              <a:rPr lang="is-IS" dirty="0"/>
              <a:t>…</a:t>
            </a:r>
          </a:p>
          <a:p>
            <a:r>
              <a:rPr lang="is-IS" dirty="0"/>
              <a:t>Constraint on hardware capability</a:t>
            </a:r>
          </a:p>
          <a:p>
            <a:r>
              <a:rPr lang="is-IS" dirty="0"/>
              <a:t>More powerful machine can be much more expensive</a:t>
            </a:r>
          </a:p>
          <a:p>
            <a:r>
              <a:rPr lang="is-IS" dirty="0"/>
              <a:t>Always pay the cost of the powerful machine even when load reduces</a:t>
            </a:r>
          </a:p>
          <a:p>
            <a:r>
              <a:rPr lang="is-IS" dirty="0"/>
              <a:t>If the machine is down, the whole system is down</a:t>
            </a:r>
          </a:p>
          <a:p>
            <a:endParaRPr lang="is-I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9907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Horizontal scaling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Adding more hosts or servers, and deploying the same software on them</a:t>
            </a:r>
          </a:p>
          <a:p>
            <a:r>
              <a:rPr lang="en-US" dirty="0"/>
              <a:t>Can handle more load at a better cost than vertical scaling</a:t>
            </a:r>
          </a:p>
          <a:p>
            <a:r>
              <a:rPr lang="en-US" dirty="0"/>
              <a:t>Easy to descale by removing hosts/servers when load reduces</a:t>
            </a:r>
          </a:p>
          <a:p>
            <a:r>
              <a:rPr lang="en-US" dirty="0"/>
              <a:t>More reliability and availability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5946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812800"/>
            <a:ext cx="10515600" cy="53641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5400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52360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AA952-AC54-410E-A044-DD4F6C867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43535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rebuchet MS" panose="020B0603020202020204" pitchFamily="34" charset="0"/>
              </a:rPr>
              <a:t>Monolith Architecture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AC1A1-85DC-4475-8A4D-B179625E1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45820"/>
            <a:ext cx="10515600" cy="5331143"/>
          </a:xfrm>
        </p:spPr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Application is written as one cohesive unit of code</a:t>
            </a:r>
          </a:p>
          <a:p>
            <a:r>
              <a:rPr lang="en-US" dirty="0">
                <a:latin typeface="Trebuchet MS" panose="020B0603020202020204" pitchFamily="34" charset="0"/>
              </a:rPr>
              <a:t>Components share the same memory space and resources</a:t>
            </a:r>
          </a:p>
          <a:p>
            <a:r>
              <a:rPr lang="en-US" dirty="0">
                <a:latin typeface="Trebuchet MS" panose="020B0603020202020204" pitchFamily="34" charset="0"/>
              </a:rPr>
              <a:t>If any program component must be updated, the whole application has to be rewritten</a:t>
            </a:r>
          </a:p>
          <a:p>
            <a:r>
              <a:rPr lang="en-US" dirty="0">
                <a:latin typeface="Trebuchet MS" panose="020B0603020202020204" pitchFamily="34" charset="0"/>
              </a:rPr>
              <a:t>Typically provides better throughput </a:t>
            </a:r>
          </a:p>
          <a:p>
            <a:r>
              <a:rPr lang="en-US" dirty="0">
                <a:latin typeface="Trebuchet MS" panose="020B0603020202020204" pitchFamily="34" charset="0"/>
              </a:rPr>
              <a:t>Absence of abstraction layers – APIs </a:t>
            </a:r>
          </a:p>
          <a:p>
            <a:r>
              <a:rPr lang="en-US" dirty="0">
                <a:latin typeface="Trebuchet MS" panose="020B0603020202020204" pitchFamily="34" charset="0"/>
              </a:rPr>
              <a:t>Useful for projects with very small and easy scope </a:t>
            </a:r>
          </a:p>
          <a:p>
            <a:endParaRPr lang="en-US" dirty="0">
              <a:latin typeface="Trebuchet MS" panose="020B0603020202020204" pitchFamily="34" charset="0"/>
            </a:endParaRPr>
          </a:p>
          <a:p>
            <a:endParaRPr lang="en-US" dirty="0">
              <a:latin typeface="Trebuchet MS" panose="020B0603020202020204" pitchFamily="34" charset="0"/>
            </a:endParaRPr>
          </a:p>
          <a:p>
            <a:endParaRPr lang="en-US" dirty="0">
              <a:latin typeface="Trebuchet MS" panose="020B0603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6DEB9A-245D-440D-B7D8-6BFA00ABAD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241" y="4309110"/>
            <a:ext cx="8969517" cy="242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748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10EE8-F3A0-4E08-A77F-A53E9FB0E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725"/>
          </a:xfrm>
        </p:spPr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SOA Architecture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CD2A2-C32E-4EDC-AB6D-6D6662688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8730"/>
            <a:ext cx="10515600" cy="4908233"/>
          </a:xfrm>
        </p:spPr>
        <p:txBody>
          <a:bodyPr>
            <a:normAutofit lnSpcReduction="10000"/>
          </a:bodyPr>
          <a:lstStyle/>
          <a:p>
            <a:r>
              <a:rPr lang="en-US" altLang="en-US" dirty="0">
                <a:latin typeface="Trebuchet MS" panose="020B0603020202020204" pitchFamily="34" charset="0"/>
              </a:rPr>
              <a:t>A service is a reusable component that can be used as a building block to form larger, more complex application functionality</a:t>
            </a:r>
          </a:p>
          <a:p>
            <a:r>
              <a:rPr lang="en-US" altLang="en-US" dirty="0">
                <a:latin typeface="Trebuchet MS" panose="020B0603020202020204" pitchFamily="34" charset="0"/>
              </a:rPr>
              <a:t>In SOA different services communicate with each other to perform activities </a:t>
            </a:r>
          </a:p>
          <a:p>
            <a:r>
              <a:rPr lang="en-US" altLang="en-US" dirty="0">
                <a:latin typeface="Trebuchet MS" panose="020B0603020202020204" pitchFamily="34" charset="0"/>
              </a:rPr>
              <a:t>Service consumer and service provider communicate with pre defined protocols</a:t>
            </a:r>
          </a:p>
          <a:p>
            <a:r>
              <a:rPr lang="en-US" altLang="en-US" dirty="0">
                <a:latin typeface="Trebuchet MS" panose="020B0603020202020204" pitchFamily="34" charset="0"/>
              </a:rPr>
              <a:t>Services can be reused in other applications independent of interaction with other services </a:t>
            </a:r>
          </a:p>
          <a:p>
            <a:r>
              <a:rPr lang="en-US" dirty="0">
                <a:latin typeface="Trebuchet MS" panose="020B0603020202020204" pitchFamily="34" charset="0"/>
              </a:rPr>
              <a:t>Facilitates the development of a complex product by integrating different products from different vendors independent of the platform and technology</a:t>
            </a:r>
            <a:endParaRPr lang="en-US" altLang="en-US" dirty="0">
              <a:latin typeface="Trebuchet MS" panose="020B0603020202020204" pitchFamily="34" charset="0"/>
            </a:endParaRPr>
          </a:p>
          <a:p>
            <a:endParaRPr 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0940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4A57-B65B-4484-ABA9-FFBED4DAF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83615"/>
          </a:xfrm>
        </p:spPr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Problems with Monolith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8D008-5463-449B-BD87-F5E87F6BB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5910"/>
            <a:ext cx="7482840" cy="4611053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latin typeface="Trebuchet MS" panose="020B0603020202020204" pitchFamily="34" charset="0"/>
              </a:rPr>
              <a:t>Difficult to scale </a:t>
            </a:r>
          </a:p>
          <a:p>
            <a:r>
              <a:rPr lang="en-US" dirty="0">
                <a:latin typeface="Trebuchet MS" panose="020B0603020202020204" pitchFamily="34" charset="0"/>
              </a:rPr>
              <a:t>Difficult to maintain in large applications </a:t>
            </a:r>
          </a:p>
          <a:p>
            <a:r>
              <a:rPr lang="en-US" dirty="0">
                <a:latin typeface="Trebuchet MS" panose="020B0603020202020204" pitchFamily="34" charset="0"/>
              </a:rPr>
              <a:t>Must redeploy the entire application upon each update </a:t>
            </a:r>
          </a:p>
          <a:p>
            <a:r>
              <a:rPr lang="en-US" dirty="0">
                <a:latin typeface="Trebuchet MS" panose="020B0603020202020204" pitchFamily="34" charset="0"/>
              </a:rPr>
              <a:t>Lesser reliability </a:t>
            </a:r>
          </a:p>
          <a:p>
            <a:r>
              <a:rPr lang="en-US" dirty="0">
                <a:latin typeface="Trebuchet MS" panose="020B0603020202020204" pitchFamily="34" charset="0"/>
              </a:rPr>
              <a:t>Expensive in time and cost to adopt new technologies / platforms </a:t>
            </a:r>
          </a:p>
          <a:p>
            <a:r>
              <a:rPr lang="en-US" dirty="0">
                <a:latin typeface="Trebuchet MS" panose="020B0603020202020204" pitchFamily="34" charset="0"/>
              </a:rPr>
              <a:t>Large size of application leads to more start up time </a:t>
            </a:r>
          </a:p>
          <a:p>
            <a:r>
              <a:rPr lang="en-US" dirty="0">
                <a:latin typeface="Trebuchet MS" panose="020B0603020202020204" pitchFamily="34" charset="0"/>
              </a:rPr>
              <a:t>Monolithic applications can evolve into a situation where no single developer understands the entirety of the application. </a:t>
            </a:r>
          </a:p>
          <a:p>
            <a:endParaRPr lang="en-US" dirty="0">
              <a:latin typeface="Trebuchet MS" panose="020B0603020202020204" pitchFamily="34" charset="0"/>
            </a:endParaRPr>
          </a:p>
        </p:txBody>
      </p:sp>
      <p:pic>
        <p:nvPicPr>
          <p:cNvPr id="2050" name="Picture 2" descr="https://www.brandingstrategyinsider.com/images/2014/07/Brand-Strategy-Problems.jpg">
            <a:extLst>
              <a:ext uri="{FF2B5EF4-FFF2-40B4-BE49-F238E27FC236}">
                <a16:creationId xmlns:a16="http://schemas.microsoft.com/office/drawing/2014/main" id="{B5030B9A-66EB-443F-B5A7-5421CE78BF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1040" y="1485899"/>
            <a:ext cx="3489960" cy="4691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4222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A958B-E062-43E8-926E-1529772F8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7865"/>
          </a:xfrm>
        </p:spPr>
        <p:txBody>
          <a:bodyPr>
            <a:normAutofit/>
          </a:bodyPr>
          <a:lstStyle/>
          <a:p>
            <a:r>
              <a:rPr lang="en-US" dirty="0">
                <a:latin typeface="Trebuchet MS" panose="020B0603020202020204" pitchFamily="34" charset="0"/>
              </a:rPr>
              <a:t>The solution ......Microservices </a:t>
            </a:r>
          </a:p>
        </p:txBody>
      </p:sp>
      <p:pic>
        <p:nvPicPr>
          <p:cNvPr id="1026" name="Picture 2" descr="https://cdn-1.wp.nginx.com/wp-content/uploads/2015/11/Microservices-Cubes-300x300-PMS355.png">
            <a:extLst>
              <a:ext uri="{FF2B5EF4-FFF2-40B4-BE49-F238E27FC236}">
                <a16:creationId xmlns:a16="http://schemas.microsoft.com/office/drawing/2014/main" id="{3D47DA6E-F4FE-4884-9658-131F7449F8E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371600"/>
            <a:ext cx="4636770" cy="4347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3102D2-9412-4678-9B82-D49E92530B92}"/>
              </a:ext>
            </a:extLst>
          </p:cNvPr>
          <p:cNvSpPr txBox="1"/>
          <p:nvPr/>
        </p:nvSpPr>
        <p:spPr>
          <a:xfrm>
            <a:off x="5474970" y="1371600"/>
            <a:ext cx="619506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/>
                </a:solidFill>
                <a:latin typeface="Trebuchet MS" panose="020B0603020202020204" pitchFamily="34" charset="0"/>
              </a:rPr>
              <a:t>Service Oriented </a:t>
            </a:r>
            <a:r>
              <a:rPr lang="en-US" sz="3200" dirty="0">
                <a:latin typeface="Trebuchet MS" panose="020B0603020202020204" pitchFamily="34" charset="0"/>
              </a:rPr>
              <a:t>architecture composed of </a:t>
            </a:r>
            <a:r>
              <a:rPr lang="en-US" sz="3200" dirty="0">
                <a:solidFill>
                  <a:schemeClr val="accent4">
                    <a:lumMod val="75000"/>
                  </a:schemeClr>
                </a:solidFill>
                <a:latin typeface="Trebuchet MS" panose="020B0603020202020204" pitchFamily="34" charset="0"/>
              </a:rPr>
              <a:t>loosely coupled </a:t>
            </a:r>
            <a:r>
              <a:rPr lang="en-US" sz="3200" dirty="0">
                <a:latin typeface="Trebuchet MS" panose="020B0603020202020204" pitchFamily="34" charset="0"/>
              </a:rPr>
              <a:t>elements that have </a:t>
            </a:r>
            <a:r>
              <a:rPr lang="en-US" sz="3200" dirty="0">
                <a:solidFill>
                  <a:schemeClr val="accent6"/>
                </a:solidFill>
                <a:latin typeface="Trebuchet MS" panose="020B0603020202020204" pitchFamily="34" charset="0"/>
              </a:rPr>
              <a:t>bounded contexts</a:t>
            </a:r>
          </a:p>
          <a:p>
            <a:r>
              <a:rPr lang="en-US" sz="3200" dirty="0">
                <a:latin typeface="Trebuchet MS" panose="020B0603020202020204" pitchFamily="34" charset="0"/>
              </a:rPr>
              <a:t>			-Adrian Cockcroft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93F7E629-7263-4D1A-8B8A-559D71D3FFF8}"/>
              </a:ext>
            </a:extLst>
          </p:cNvPr>
          <p:cNvSpPr/>
          <p:nvPr/>
        </p:nvSpPr>
        <p:spPr>
          <a:xfrm>
            <a:off x="2160270" y="1200150"/>
            <a:ext cx="3028950" cy="925830"/>
          </a:xfrm>
          <a:prstGeom prst="wedgeRoundRectCallout">
            <a:avLst>
              <a:gd name="adj1" fmla="val 76148"/>
              <a:gd name="adj2" fmla="val 8927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603020202020204" pitchFamily="34" charset="0"/>
              </a:rPr>
              <a:t>Services communicate with each other over the network 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9FA77E87-17B0-4985-A3E5-C377437E449A}"/>
              </a:ext>
            </a:extLst>
          </p:cNvPr>
          <p:cNvSpPr/>
          <p:nvPr/>
        </p:nvSpPr>
        <p:spPr>
          <a:xfrm>
            <a:off x="1223010" y="2379303"/>
            <a:ext cx="3268980" cy="1165860"/>
          </a:xfrm>
          <a:prstGeom prst="wedgeRoundRectCallout">
            <a:avLst>
              <a:gd name="adj1" fmla="val 163433"/>
              <a:gd name="adj2" fmla="val -61030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603020202020204" pitchFamily="34" charset="0"/>
              </a:rPr>
              <a:t>Updating one service does not require updating other services 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E3859B26-AB95-4B99-A19D-EAB16EA21C47}"/>
              </a:ext>
            </a:extLst>
          </p:cNvPr>
          <p:cNvSpPr/>
          <p:nvPr/>
        </p:nvSpPr>
        <p:spPr>
          <a:xfrm>
            <a:off x="5943600" y="4309110"/>
            <a:ext cx="4411980" cy="1409616"/>
          </a:xfrm>
          <a:prstGeom prst="wedgeRoundRectCallout">
            <a:avLst>
              <a:gd name="adj1" fmla="val 50669"/>
              <a:gd name="adj2" fmla="val -149135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603020202020204" pitchFamily="34" charset="0"/>
              </a:rPr>
              <a:t>Self contained- update the code without knowing the internals of microservices </a:t>
            </a:r>
          </a:p>
        </p:txBody>
      </p:sp>
    </p:spTree>
    <p:extLst>
      <p:ext uri="{BB962C8B-B14F-4D97-AF65-F5344CB8AC3E}">
        <p14:creationId xmlns:p14="http://schemas.microsoft.com/office/powerpoint/2010/main" val="828994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AB025-A3C3-40DD-9069-295A00FB7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7975"/>
            <a:ext cx="10515600" cy="1143635"/>
          </a:xfrm>
        </p:spPr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743204-3326-44AB-A2DE-F483C5844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1600"/>
            <a:ext cx="6088380" cy="4805363"/>
          </a:xfrm>
        </p:spPr>
        <p:txBody>
          <a:bodyPr>
            <a:normAutofit fontScale="92500"/>
          </a:bodyPr>
          <a:lstStyle/>
          <a:p>
            <a:r>
              <a:rPr lang="en-US" dirty="0"/>
              <a:t>Easy to enhance – less dependency and easy to change and test</a:t>
            </a:r>
          </a:p>
          <a:p>
            <a:r>
              <a:rPr lang="en-US" dirty="0"/>
              <a:t>Easy to understand since they represent the small piece of functionality</a:t>
            </a:r>
          </a:p>
          <a:p>
            <a:r>
              <a:rPr lang="en-US" dirty="0"/>
              <a:t>Freedom to choose technology – allows you to choose technology that is best suited for a particular functionality</a:t>
            </a:r>
          </a:p>
          <a:p>
            <a:r>
              <a:rPr lang="en-US" dirty="0"/>
              <a:t>Resilient/Flexible – failure in one service does not impact other services.</a:t>
            </a:r>
          </a:p>
          <a:p>
            <a:r>
              <a:rPr lang="en-US" dirty="0"/>
              <a:t>Follow the Single Responsibility Principle</a:t>
            </a:r>
          </a:p>
          <a:p>
            <a:endParaRPr lang="en-US" dirty="0"/>
          </a:p>
        </p:txBody>
      </p:sp>
      <p:pic>
        <p:nvPicPr>
          <p:cNvPr id="3074" name="Picture 2" descr="Image result for microservices">
            <a:extLst>
              <a:ext uri="{FF2B5EF4-FFF2-40B4-BE49-F238E27FC236}">
                <a16:creationId xmlns:a16="http://schemas.microsoft.com/office/drawing/2014/main" id="{85E6E9C4-822E-4B61-9662-0E95D73AB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6580" y="1201102"/>
            <a:ext cx="5158740" cy="5146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2574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AB60C-6AB5-4A52-9B5F-964EA9FC3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Synchronous mode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1C10F-EC20-4A53-8F80-64EFDB0DD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870" y="1394460"/>
            <a:ext cx="10515600" cy="5102543"/>
          </a:xfrm>
        </p:spPr>
        <p:txBody>
          <a:bodyPr/>
          <a:lstStyle/>
          <a:p>
            <a:r>
              <a:rPr lang="en-US" dirty="0">
                <a:solidFill>
                  <a:srgbClr val="333333"/>
                </a:solidFill>
                <a:latin typeface="Merriweather"/>
              </a:rPr>
              <a:t>A user-facing service made up of a series of microservices communicating synchronously</a:t>
            </a:r>
          </a:p>
          <a:p>
            <a:r>
              <a:rPr lang="en-US" dirty="0">
                <a:solidFill>
                  <a:srgbClr val="333333"/>
                </a:solidFill>
                <a:latin typeface="Merriweather"/>
              </a:rPr>
              <a:t>One microservice relies on another which in turn may rely on another microservice and so on </a:t>
            </a:r>
          </a:p>
          <a:p>
            <a:r>
              <a:rPr lang="en-US" dirty="0">
                <a:solidFill>
                  <a:srgbClr val="333333"/>
                </a:solidFill>
                <a:latin typeface="Merriweather"/>
              </a:rPr>
              <a:t>Problem :  If one service fails, it will set off a chain of failures leading to a denial of service to the end user</a:t>
            </a:r>
          </a:p>
          <a:p>
            <a:r>
              <a:rPr lang="en-US" dirty="0">
                <a:solidFill>
                  <a:srgbClr val="333333"/>
                </a:solidFill>
                <a:latin typeface="Merriweather"/>
              </a:rPr>
              <a:t>If one service is slow then response time of the whole application slows down </a:t>
            </a:r>
          </a:p>
          <a:p>
            <a:endParaRPr lang="en-US" dirty="0">
              <a:solidFill>
                <a:srgbClr val="333333"/>
              </a:solidFill>
              <a:latin typeface="Merriweather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710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4581C-AE8B-4C68-B60C-80A0CAFC5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6042"/>
          </a:xfrm>
        </p:spPr>
        <p:txBody>
          <a:bodyPr/>
          <a:lstStyle/>
          <a:p>
            <a:r>
              <a:rPr lang="en-US" dirty="0"/>
              <a:t>Asynchronous mode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2950B-FAB3-4A51-A239-BBC3FB2BCB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94410"/>
            <a:ext cx="10515600" cy="5182553"/>
          </a:xfrm>
        </p:spPr>
        <p:txBody>
          <a:bodyPr/>
          <a:lstStyle/>
          <a:p>
            <a:r>
              <a:rPr lang="en-US" dirty="0"/>
              <a:t> The calling service does not wait for a response from the called service</a:t>
            </a:r>
          </a:p>
          <a:p>
            <a:r>
              <a:rPr lang="en-US" dirty="0"/>
              <a:t>The calling service is not dependent on the called service </a:t>
            </a:r>
          </a:p>
          <a:p>
            <a:r>
              <a:rPr lang="en-US" dirty="0"/>
              <a:t>If they fail, the calling service will continue to operate </a:t>
            </a:r>
          </a:p>
          <a:p>
            <a:r>
              <a:rPr lang="en-US" dirty="0"/>
              <a:t>Threads of the calling services aren’t blocked anymore by waiting for a response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5C7464-33FF-4C04-A871-1A19E88B75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200" y="4114720"/>
            <a:ext cx="7772680" cy="1851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1146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Synchronous protocol vs. Asynchronous protocol</a:t>
            </a:r>
          </a:p>
          <a:p>
            <a:r>
              <a:rPr lang="en-US" sz="3000" dirty="0"/>
              <a:t>Single receiver vs. Multiple receivers</a:t>
            </a:r>
          </a:p>
        </p:txBody>
      </p:sp>
    </p:spTree>
    <p:extLst>
      <p:ext uri="{BB962C8B-B14F-4D97-AF65-F5344CB8AC3E}">
        <p14:creationId xmlns:p14="http://schemas.microsoft.com/office/powerpoint/2010/main" val="1000876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879</TotalTime>
  <Words>1116</Words>
  <Application>Microsoft Office PowerPoint</Application>
  <PresentationFormat>Widescreen</PresentationFormat>
  <Paragraphs>136</Paragraphs>
  <Slides>18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Merriweather</vt:lpstr>
      <vt:lpstr>Trebuchet MS</vt:lpstr>
      <vt:lpstr>Office Theme</vt:lpstr>
      <vt:lpstr>MICROSERVICES </vt:lpstr>
      <vt:lpstr>Monolith Architecture </vt:lpstr>
      <vt:lpstr>SOA Architecture </vt:lpstr>
      <vt:lpstr>Problems with Monolith </vt:lpstr>
      <vt:lpstr>The solution ......Microservices </vt:lpstr>
      <vt:lpstr>Advantages</vt:lpstr>
      <vt:lpstr>Synchronous mode </vt:lpstr>
      <vt:lpstr>Asynchronous mode </vt:lpstr>
      <vt:lpstr>Communication types</vt:lpstr>
      <vt:lpstr>Request/response communication with HTTP and REST</vt:lpstr>
      <vt:lpstr>Push and real-time communication based on HTTP</vt:lpstr>
      <vt:lpstr>Single receiver message-based communication</vt:lpstr>
      <vt:lpstr>Multiple receivers message-based communication</vt:lpstr>
      <vt:lpstr>Asynchronous event-driven communication</vt:lpstr>
      <vt:lpstr>Scaling techniques for microservices</vt:lpstr>
      <vt:lpstr>Vertical scaling</vt:lpstr>
      <vt:lpstr>Horizontal scaling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microseervices</dc:title>
  <dc:creator>Vishrut</dc:creator>
  <cp:lastModifiedBy>Ajaypal Singh</cp:lastModifiedBy>
  <cp:revision>41</cp:revision>
  <dcterms:created xsi:type="dcterms:W3CDTF">2017-11-05T05:17:47Z</dcterms:created>
  <dcterms:modified xsi:type="dcterms:W3CDTF">2017-11-06T05:25:38Z</dcterms:modified>
</cp:coreProperties>
</file>

<file path=docProps/thumbnail.jpeg>
</file>